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Sorts Mill Goudy"/>
      <p:regular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tdzwjieDOyl0SPi66GSS2AmTR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rtsMillGoudy-italic.fntdata"/><Relationship Id="rId30" Type="http://schemas.openxmlformats.org/officeDocument/2006/relationships/font" Target="fonts/SortsMillGoudy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1d11baf36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g11d11baf36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1f6d550d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31f6d550d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31f6d550d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1f6d550d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31f6d550d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31f6d550d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1f6d550d0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31f6d550d0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131f6d550d0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d11baf366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1d11baf366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11d11baf366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d11baf366_0_1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1d11baf366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1d11baf366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11baf366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1d11baf366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1d11baf366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d11baf366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1d11baf366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1d11baf366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d11baf366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1d11baf366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1d11baf366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d11baf366_0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1d11baf366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1d11baf366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11baf366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d11baf366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1d11baf366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1d11baf36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g11d11baf36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" name="Google Shape;38;g11d11baf36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d11baf366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1d11baf366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11d11baf366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d11baf366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d11baf366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11d11baf366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d11baf366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11d11baf366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1d11baf366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d11baf366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1d11baf366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1d11baf366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11baf366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d11baf366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11d11baf366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d11baf366_0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1d11baf366_0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1d11baf366_0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d11baf36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g11d11baf36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" name="Google Shape;48;g11d11baf366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d11baf36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11d11baf36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g11d11baf36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d11baf366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11d11baf36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11d11baf366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d11baf366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1d11baf366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11d11baf366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d11baf366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11d11baf36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1d11baf366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d11baf366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1d11baf366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11d11baf366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d11baf366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1d11baf366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11d11baf366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indent="-30861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indent="-30861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9.jp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4.jpg"/><Relationship Id="rId6" Type="http://schemas.openxmlformats.org/officeDocument/2006/relationships/image" Target="../media/image9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7.jpg"/><Relationship Id="rId6" Type="http://schemas.openxmlformats.org/officeDocument/2006/relationships/image" Target="../media/image9.pn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1.jp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3.jpg"/><Relationship Id="rId6" Type="http://schemas.openxmlformats.org/officeDocument/2006/relationships/image" Target="../media/image9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4.jpg"/><Relationship Id="rId6" Type="http://schemas.openxmlformats.org/officeDocument/2006/relationships/image" Target="../media/image9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8.jp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0.jpg"/><Relationship Id="rId6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9.jpg"/><Relationship Id="rId6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jp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Relationship Id="rId6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Relationship Id="rId6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Relationship Id="rId6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8.jp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jpg"/><Relationship Id="rId6" Type="http://schemas.openxmlformats.org/officeDocument/2006/relationships/image" Target="../media/image9.png"/><Relationship Id="rId7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9.jpg"/><Relationship Id="rId6" Type="http://schemas.openxmlformats.org/officeDocument/2006/relationships/image" Target="../media/image9.png"/><Relationship Id="rId7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3.jpg"/><Relationship Id="rId6" Type="http://schemas.openxmlformats.org/officeDocument/2006/relationships/image" Target="../media/image9.png"/><Relationship Id="rId7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42.jp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8.jpg"/><Relationship Id="rId6" Type="http://schemas.openxmlformats.org/officeDocument/2006/relationships/image" Target="../media/image9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11d11baf366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0"/>
            <a:ext cx="12191999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11d11baf366_0_7"/>
          <p:cNvSpPr/>
          <p:nvPr/>
        </p:nvSpPr>
        <p:spPr>
          <a:xfrm rot="5400000">
            <a:off x="6955124" y="1209300"/>
            <a:ext cx="4031426" cy="4453775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3" name="Google Shape;33;g11d11baf366_0_7"/>
          <p:cNvSpPr txBox="1"/>
          <p:nvPr>
            <p:ph type="ctrTitle"/>
          </p:nvPr>
        </p:nvSpPr>
        <p:spPr>
          <a:xfrm>
            <a:off x="7100374" y="1673525"/>
            <a:ext cx="3774600" cy="1325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100"/>
              <a:t>Project 3</a:t>
            </a:r>
            <a:endParaRPr sz="41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t/>
            </a:r>
            <a:endParaRPr sz="2400"/>
          </a:p>
        </p:txBody>
      </p:sp>
      <p:sp>
        <p:nvSpPr>
          <p:cNvPr id="34" name="Google Shape;34;g11d11baf366_0_7"/>
          <p:cNvSpPr txBox="1"/>
          <p:nvPr>
            <p:ph idx="1" type="subTitle"/>
          </p:nvPr>
        </p:nvSpPr>
        <p:spPr>
          <a:xfrm>
            <a:off x="7389965" y="4157933"/>
            <a:ext cx="3485100" cy="102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/>
              <a:t>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1f6d550d0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24" name="Google Shape;124;g131f6d550d0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5" y="2289575"/>
            <a:ext cx="5934976" cy="456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31f6d550d0_0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31f6d550d0_0_5"/>
          <p:cNvSpPr txBox="1"/>
          <p:nvPr>
            <p:ph idx="1" type="body"/>
          </p:nvPr>
        </p:nvSpPr>
        <p:spPr>
          <a:xfrm>
            <a:off x="7022650" y="2289575"/>
            <a:ext cx="4403700" cy="1444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rPr lang="en-US"/>
              <a:t>Code for positive ‘Result’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A"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"DP1"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sp>
        <p:nvSpPr>
          <p:cNvPr id="127" name="Google Shape;127;g131f6d550d0_0_5"/>
          <p:cNvSpPr txBox="1"/>
          <p:nvPr>
            <p:ph idx="1" type="body"/>
          </p:nvPr>
        </p:nvSpPr>
        <p:spPr>
          <a:xfrm>
            <a:off x="3894150" y="221275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Build the Test Data Set</a:t>
            </a:r>
            <a:endParaRPr/>
          </a:p>
        </p:txBody>
      </p:sp>
      <p:pic>
        <p:nvPicPr>
          <p:cNvPr id="128" name="Google Shape;128;g131f6d550d0_0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5925" y="902925"/>
            <a:ext cx="10007526" cy="89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1f6d550d0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35" name="Google Shape;135;g131f6d550d0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5" y="2289575"/>
            <a:ext cx="5934976" cy="456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31f6d550d0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31f6d550d0_0_15"/>
          <p:cNvSpPr txBox="1"/>
          <p:nvPr>
            <p:ph idx="1" type="body"/>
          </p:nvPr>
        </p:nvSpPr>
        <p:spPr>
          <a:xfrm>
            <a:off x="7022650" y="2289575"/>
            <a:ext cx="4403700" cy="1833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Code for positive ‘Result’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A"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"DP1"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rPr lang="en-US"/>
              <a:t>Code for negative ‘Result’</a:t>
            </a:r>
            <a:endParaRPr/>
          </a:p>
        </p:txBody>
      </p:sp>
      <p:sp>
        <p:nvSpPr>
          <p:cNvPr id="138" name="Google Shape;138;g131f6d550d0_0_15"/>
          <p:cNvSpPr txBox="1"/>
          <p:nvPr>
            <p:ph idx="1" type="body"/>
          </p:nvPr>
        </p:nvSpPr>
        <p:spPr>
          <a:xfrm>
            <a:off x="3894150" y="221275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Build the Test Data Set</a:t>
            </a:r>
            <a:endParaRPr/>
          </a:p>
        </p:txBody>
      </p:sp>
      <p:pic>
        <p:nvPicPr>
          <p:cNvPr id="139" name="Google Shape;139;g131f6d550d0_0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4425" y="887825"/>
            <a:ext cx="10007525" cy="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1f6d550d0_0_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46" name="Google Shape;146;g131f6d550d0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5" y="2289575"/>
            <a:ext cx="5934976" cy="456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31f6d550d0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131f6d550d0_0_25"/>
          <p:cNvSpPr txBox="1"/>
          <p:nvPr>
            <p:ph idx="1" type="body"/>
          </p:nvPr>
        </p:nvSpPr>
        <p:spPr>
          <a:xfrm>
            <a:off x="7022650" y="2289575"/>
            <a:ext cx="4403700" cy="2639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Code for positive ‘Result’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A"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"DP1"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Code for negative ‘Result’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A"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B"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"DP1"</a:t>
            </a:r>
            <a:endParaRPr/>
          </a:p>
        </p:txBody>
      </p:sp>
      <p:sp>
        <p:nvSpPr>
          <p:cNvPr id="149" name="Google Shape;149;g131f6d550d0_0_25"/>
          <p:cNvSpPr txBox="1"/>
          <p:nvPr>
            <p:ph idx="1" type="body"/>
          </p:nvPr>
        </p:nvSpPr>
        <p:spPr>
          <a:xfrm>
            <a:off x="3894150" y="221275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Build the Test Data Set</a:t>
            </a:r>
            <a:endParaRPr/>
          </a:p>
        </p:txBody>
      </p:sp>
      <p:pic>
        <p:nvPicPr>
          <p:cNvPr id="150" name="Google Shape;150;g131f6d550d0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175" y="912850"/>
            <a:ext cx="9996776" cy="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d11baf366_0_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57" name="Google Shape;157;g11d11baf366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1d11baf366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1d11baf366_0_82"/>
          <p:cNvSpPr txBox="1"/>
          <p:nvPr>
            <p:ph type="title"/>
          </p:nvPr>
        </p:nvSpPr>
        <p:spPr>
          <a:xfrm>
            <a:off x="6900493" y="609600"/>
            <a:ext cx="4538100" cy="72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160" name="Google Shape;160;g11d11baf366_0_82"/>
          <p:cNvSpPr txBox="1"/>
          <p:nvPr>
            <p:ph idx="1" type="body"/>
          </p:nvPr>
        </p:nvSpPr>
        <p:spPr>
          <a:xfrm>
            <a:off x="6900493" y="1732449"/>
            <a:ext cx="4403700" cy="4587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The Code seemed to have a natural progression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A"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B"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"DP1"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B"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D"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D"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B"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"IDP1.3"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B"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B"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"TT1.4"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11baf366_0_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67" name="Google Shape;167;g11d11baf366_0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5" y="1733550"/>
            <a:ext cx="6095998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1d11baf366_0_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1d11baf366_0_169"/>
          <p:cNvSpPr txBox="1"/>
          <p:nvPr>
            <p:ph idx="1" type="body"/>
          </p:nvPr>
        </p:nvSpPr>
        <p:spPr>
          <a:xfrm>
            <a:off x="7022668" y="1733549"/>
            <a:ext cx="4403700" cy="3390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The Code seemed to have a natural progression…Till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i="1" lang="en-US" sz="3300" u="sng"/>
              <a:t>‘The Paired Trade’</a:t>
            </a:r>
            <a:endParaRPr i="1" sz="3300" u="sng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170" name="Google Shape;170;g11d11baf366_0_1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4963" y="334850"/>
            <a:ext cx="103155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d11baf366_0_1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77" name="Google Shape;177;g11d11baf366_0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5" y="1732450"/>
            <a:ext cx="6095998" cy="512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1d11baf366_0_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1d11baf366_0_178"/>
          <p:cNvSpPr txBox="1"/>
          <p:nvPr>
            <p:ph idx="1" type="body"/>
          </p:nvPr>
        </p:nvSpPr>
        <p:spPr>
          <a:xfrm>
            <a:off x="6900493" y="1732449"/>
            <a:ext cx="4403700" cy="668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Initial code: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][(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 SALE"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&gt;= df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A"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"DP1"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i="1" lang="en-US" u="sng"/>
              <a:t>‘The Paired Trade’ code</a:t>
            </a:r>
            <a:endParaRPr i="1" u="sng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test_1 = 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"LCSIX SALE"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6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"LFMIX SALE"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6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LFMIX"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LCSIX"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LOTIX"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LSPIX"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LEQIX"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</a:t>
            </a:r>
            <a:r>
              <a:rPr lang="en-US" sz="600">
                <a:solidFill>
                  <a:srgbClr val="6AA94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 &amp; (df["LEQIX SALE"].isnull())</a:t>
            </a:r>
            <a:endParaRPr sz="60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test_1.set_index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"Settlement Date"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"Advisor name"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"Settlement Date"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.unique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"Advisor name"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.unique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final = pd.DataFrame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60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"Settlement Date"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.unique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6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60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"Advisor name"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.unique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a = 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"Settlement Date"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 i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test_1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"Advisor name"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j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test_a = 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"LCSIX SALE"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6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"LFMIX SALE"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6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LFMIX"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LCSIX"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LOTIX"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LSPIX"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"AUM LEQIX"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&amp;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"LEQIX SALE"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.isnull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test_a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"Result"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"DPp"</a:t>
            </a:r>
            <a:endParaRPr sz="6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df3 = final.append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test_a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ignore_index=</a:t>
            </a:r>
            <a:r>
              <a:rPr lang="en-US" sz="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6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6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df3</a:t>
            </a:r>
            <a:endParaRPr sz="6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180" name="Google Shape;180;g11d11baf366_0_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8200" y="345600"/>
            <a:ext cx="103155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d11baf366_0_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87" name="Google Shape;187;g11d11baf366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1d11baf366_0_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1d11baf366_0_91"/>
          <p:cNvSpPr txBox="1"/>
          <p:nvPr>
            <p:ph type="title"/>
          </p:nvPr>
        </p:nvSpPr>
        <p:spPr>
          <a:xfrm>
            <a:off x="6900493" y="609600"/>
            <a:ext cx="4538100" cy="72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190" name="Google Shape;190;g11d11baf366_0_91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u="sng"/>
              <a:t>Random Generated Data</a:t>
            </a:r>
            <a:endParaRPr u="s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d11baf366_0_10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97" name="Google Shape;197;g11d11baf366_0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d11baf366_0_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1d11baf366_0_100"/>
          <p:cNvSpPr txBox="1"/>
          <p:nvPr>
            <p:ph type="title"/>
          </p:nvPr>
        </p:nvSpPr>
        <p:spPr>
          <a:xfrm>
            <a:off x="6900493" y="609600"/>
            <a:ext cx="4538100" cy="72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200" name="Google Shape;200;g11d11baf366_0_100"/>
          <p:cNvSpPr txBox="1"/>
          <p:nvPr>
            <p:ph idx="1" type="body"/>
          </p:nvPr>
        </p:nvSpPr>
        <p:spPr>
          <a:xfrm>
            <a:off x="6900493" y="1732449"/>
            <a:ext cx="4403700" cy="356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r>
              <a:rPr lang="en-US" u="sng"/>
              <a:t>Random Generated Data</a:t>
            </a:r>
            <a:endParaRPr u="sng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Data Collection and Preparation: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-Import CSV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-Replace the White Space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-Remove Commas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-Fixing Data types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d11baf366_0_2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07" name="Google Shape;207;g11d11baf366_0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1d11baf366_0_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11d11baf366_0_240"/>
          <p:cNvSpPr txBox="1"/>
          <p:nvPr>
            <p:ph type="title"/>
          </p:nvPr>
        </p:nvSpPr>
        <p:spPr>
          <a:xfrm>
            <a:off x="6900493" y="609600"/>
            <a:ext cx="4538100" cy="729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t/>
            </a:r>
            <a:endParaRPr/>
          </a:p>
        </p:txBody>
      </p:sp>
      <p:sp>
        <p:nvSpPr>
          <p:cNvPr id="210" name="Google Shape;210;g11d11baf366_0_240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Running code finished so far..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d11baf366_0_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17" name="Google Shape;217;g11d11baf366_0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1d11baf366_0_109"/>
          <p:cNvSpPr txBox="1"/>
          <p:nvPr>
            <p:ph type="title"/>
          </p:nvPr>
        </p:nvSpPr>
        <p:spPr>
          <a:xfrm>
            <a:off x="6833293" y="0"/>
            <a:ext cx="4538100" cy="75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2400">
                <a:solidFill>
                  <a:schemeClr val="dk1"/>
                </a:solidFill>
              </a:rPr>
              <a:t>Report Formatted in a Excel Spreadsheet.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9" name="Google Shape;219;g11d11baf366_0_109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20" name="Google Shape;220;g11d11baf366_0_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757200"/>
            <a:ext cx="12191999" cy="61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1d11baf366_0_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41" name="Google Shape;41;g11d11baf366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g11d11baf366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11d11baf366_0_14"/>
          <p:cNvSpPr txBox="1"/>
          <p:nvPr>
            <p:ph type="title"/>
          </p:nvPr>
        </p:nvSpPr>
        <p:spPr>
          <a:xfrm>
            <a:off x="6900493" y="609600"/>
            <a:ext cx="45381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Proposal:	</a:t>
            </a:r>
            <a:endParaRPr/>
          </a:p>
        </p:txBody>
      </p:sp>
      <p:sp>
        <p:nvSpPr>
          <p:cNvPr id="44" name="Google Shape;44;g11d11baf366_0_14"/>
          <p:cNvSpPr txBox="1"/>
          <p:nvPr>
            <p:ph idx="1" type="body"/>
          </p:nvPr>
        </p:nvSpPr>
        <p:spPr>
          <a:xfrm>
            <a:off x="6900493" y="1732449"/>
            <a:ext cx="4403700" cy="2225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68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To automate a monthly sales reporting process for a small [$3+ Billion] mutual fund company.</a:t>
            </a:r>
            <a:endParaRPr/>
          </a:p>
          <a:p>
            <a:pPr indent="-199320" lvl="0" marL="342900" rtl="0" algn="l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d11baf366_0_2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7" name="Google Shape;227;g11d11baf366_0_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8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1d11baf366_0_258"/>
          <p:cNvSpPr txBox="1"/>
          <p:nvPr>
            <p:ph type="title"/>
          </p:nvPr>
        </p:nvSpPr>
        <p:spPr>
          <a:xfrm>
            <a:off x="6900493" y="609600"/>
            <a:ext cx="4538100" cy="424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2400">
                <a:solidFill>
                  <a:schemeClr val="dk1"/>
                </a:solidFill>
              </a:rPr>
              <a:t>Analysis [Seaborn]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9" name="Google Shape;229;g11d11baf366_0_258"/>
          <p:cNvSpPr txBox="1"/>
          <p:nvPr>
            <p:ph idx="1" type="body"/>
          </p:nvPr>
        </p:nvSpPr>
        <p:spPr>
          <a:xfrm>
            <a:off x="5471352" y="1732450"/>
            <a:ext cx="5832900" cy="1416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</a:rPr>
              <a:t>Seaborn is a Python data visualization library based on matplotlib. It provides a high-level interface for drawing attractive and informative statistical graphics</a:t>
            </a:r>
            <a:endParaRPr sz="36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d11baf366_0_2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36" name="Google Shape;236;g11d11baf366_0_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8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1d11baf366_0_202"/>
          <p:cNvSpPr txBox="1"/>
          <p:nvPr>
            <p:ph type="title"/>
          </p:nvPr>
        </p:nvSpPr>
        <p:spPr>
          <a:xfrm>
            <a:off x="6900493" y="609600"/>
            <a:ext cx="4538100" cy="75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2400">
                <a:solidFill>
                  <a:schemeClr val="dk1"/>
                </a:solidFill>
              </a:rPr>
              <a:t>Types of Sleeve Sales by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2400">
                <a:solidFill>
                  <a:schemeClr val="dk1"/>
                </a:solidFill>
              </a:rPr>
              <a:t>Sales Person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8" name="Google Shape;238;g11d11baf366_0_202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39" name="Google Shape;239;g11d11baf366_0_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2375" y="1732450"/>
            <a:ext cx="90708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11baf366_0_2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46" name="Google Shape;246;g11d11baf366_0_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8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1d11baf366_0_211"/>
          <p:cNvSpPr txBox="1"/>
          <p:nvPr>
            <p:ph type="title"/>
          </p:nvPr>
        </p:nvSpPr>
        <p:spPr>
          <a:xfrm>
            <a:off x="6900493" y="609600"/>
            <a:ext cx="4538100" cy="75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2400">
                <a:solidFill>
                  <a:schemeClr val="dk1"/>
                </a:solidFill>
              </a:rPr>
              <a:t>How Often a Sale qualifies for a sleeve commission.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8" name="Google Shape;248;g11d11baf366_0_211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49" name="Google Shape;249;g11d11baf366_0_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2375" y="1732450"/>
            <a:ext cx="86969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d11baf366_0_2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56" name="Google Shape;256;g11d11baf366_0_2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8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1d11baf366_0_230"/>
          <p:cNvSpPr txBox="1"/>
          <p:nvPr>
            <p:ph type="title"/>
          </p:nvPr>
        </p:nvSpPr>
        <p:spPr>
          <a:xfrm>
            <a:off x="6900493" y="609600"/>
            <a:ext cx="4538100" cy="75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2400">
                <a:solidFill>
                  <a:schemeClr val="dk1"/>
                </a:solidFill>
              </a:rPr>
              <a:t>Total dollar amount in each type of sleeve. </a:t>
            </a:r>
            <a:r>
              <a:rPr lang="en-US" sz="1500">
                <a:solidFill>
                  <a:schemeClr val="dk1"/>
                </a:solidFill>
              </a:rPr>
              <a:t>[in Hundreds of Millions]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8" name="Google Shape;258;g11d11baf366_0_230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59" name="Google Shape;259;g11d11baf366_0_2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625" y="1732450"/>
            <a:ext cx="8756801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d11baf366_0_1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66" name="Google Shape;266;g11d11baf366_0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1d11baf366_0_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1d11baf366_0_118"/>
          <p:cNvSpPr txBox="1"/>
          <p:nvPr>
            <p:ph type="title"/>
          </p:nvPr>
        </p:nvSpPr>
        <p:spPr>
          <a:xfrm>
            <a:off x="7022655" y="674100"/>
            <a:ext cx="4538100" cy="577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3500"/>
              <a:t>Summary / Next Steps</a:t>
            </a:r>
            <a:endParaRPr sz="3500"/>
          </a:p>
        </p:txBody>
      </p:sp>
      <p:sp>
        <p:nvSpPr>
          <p:cNvPr id="269" name="Google Shape;269;g11d11baf366_0_118"/>
          <p:cNvSpPr txBox="1"/>
          <p:nvPr>
            <p:ph idx="1" type="body"/>
          </p:nvPr>
        </p:nvSpPr>
        <p:spPr>
          <a:xfrm>
            <a:off x="7022650" y="1251300"/>
            <a:ext cx="4403700" cy="5508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The pre-alpha coding and tests have shown that a report that currently takes 40+ </a:t>
            </a:r>
            <a:r>
              <a:rPr lang="en-US"/>
              <a:t>man hours</a:t>
            </a:r>
            <a:r>
              <a:rPr lang="en-US"/>
              <a:t> a </a:t>
            </a:r>
            <a:r>
              <a:rPr lang="en-US"/>
              <a:t>month</a:t>
            </a:r>
            <a:r>
              <a:rPr lang="en-US"/>
              <a:t> to complete can be cut down to to 1 hour or less, yielding several benefits.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Continue code development to fruition  and deploy successfully.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Continue exploring avenues of analysis to help executive level management better understand sales flows.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d11baf366_0_2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76" name="Google Shape;276;g11d11baf366_0_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8" y="0"/>
            <a:ext cx="12192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1d11baf366_0_287"/>
          <p:cNvSpPr txBox="1"/>
          <p:nvPr>
            <p:ph type="title"/>
          </p:nvPr>
        </p:nvSpPr>
        <p:spPr>
          <a:xfrm>
            <a:off x="3826943" y="2717850"/>
            <a:ext cx="4538100" cy="1422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9600">
                <a:solidFill>
                  <a:schemeClr val="dk1"/>
                </a:solidFill>
              </a:rPr>
              <a:t>?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78" name="Google Shape;278;g11d11baf366_0_287"/>
          <p:cNvSpPr txBox="1"/>
          <p:nvPr>
            <p:ph idx="1" type="body"/>
          </p:nvPr>
        </p:nvSpPr>
        <p:spPr>
          <a:xfrm>
            <a:off x="6900493" y="1732449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d11baf366_0_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51" name="Google Shape;51;g11d11baf366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11d11baf366_0_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1d11baf366_0_23"/>
          <p:cNvSpPr txBox="1"/>
          <p:nvPr>
            <p:ph type="title"/>
          </p:nvPr>
        </p:nvSpPr>
        <p:spPr>
          <a:xfrm>
            <a:off x="6900493" y="609600"/>
            <a:ext cx="45381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Why?	</a:t>
            </a:r>
            <a:endParaRPr/>
          </a:p>
        </p:txBody>
      </p:sp>
      <p:sp>
        <p:nvSpPr>
          <p:cNvPr id="54" name="Google Shape;54;g11d11baf366_0_23"/>
          <p:cNvSpPr txBox="1"/>
          <p:nvPr>
            <p:ph idx="1" type="body"/>
          </p:nvPr>
        </p:nvSpPr>
        <p:spPr>
          <a:xfrm>
            <a:off x="6900493" y="1732449"/>
            <a:ext cx="4403700" cy="1274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36899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The reporting of these sales is currently a disruptive and heavily manual process.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d11baf366_0_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61" name="Google Shape;61;g11d11baf366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11d11baf366_0_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1d11baf366_0_33"/>
          <p:cNvSpPr txBox="1"/>
          <p:nvPr>
            <p:ph type="title"/>
          </p:nvPr>
        </p:nvSpPr>
        <p:spPr>
          <a:xfrm>
            <a:off x="6900493" y="609600"/>
            <a:ext cx="45381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Benefits:</a:t>
            </a:r>
            <a:endParaRPr/>
          </a:p>
        </p:txBody>
      </p:sp>
      <p:sp>
        <p:nvSpPr>
          <p:cNvPr id="64" name="Google Shape;64;g11d11baf366_0_33"/>
          <p:cNvSpPr txBox="1"/>
          <p:nvPr>
            <p:ph idx="1" type="body"/>
          </p:nvPr>
        </p:nvSpPr>
        <p:spPr>
          <a:xfrm>
            <a:off x="6900493" y="1732449"/>
            <a:ext cx="4403700" cy="402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An annual savings of $50,000 per annum in manpower hours.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Elimination of human error in reporting.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Reduction in audit time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Eliminates the Opportunity Cost of lost time that is normally spent on conducting sales activities.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Increased employee job satisfaction.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Standardizes the reporting, thus allowing for in depth analysis of sleeve sales data.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Allow for Ad Hoc Analysis.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d11baf366_0_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71" name="Google Shape;71;g11d11baf366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1d11baf366_0_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1d11baf366_0_71"/>
          <p:cNvSpPr txBox="1"/>
          <p:nvPr>
            <p:ph type="title"/>
          </p:nvPr>
        </p:nvSpPr>
        <p:spPr>
          <a:xfrm>
            <a:off x="6900493" y="609600"/>
            <a:ext cx="45381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How to Start?	</a:t>
            </a:r>
            <a:endParaRPr/>
          </a:p>
        </p:txBody>
      </p:sp>
      <p:sp>
        <p:nvSpPr>
          <p:cNvPr id="74" name="Google Shape;74;g11d11baf366_0_71"/>
          <p:cNvSpPr txBox="1"/>
          <p:nvPr>
            <p:ph idx="1" type="body"/>
          </p:nvPr>
        </p:nvSpPr>
        <p:spPr>
          <a:xfrm>
            <a:off x="6900493" y="1732449"/>
            <a:ext cx="4403700" cy="4525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Coding from…Scratch.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Sales Report consists of excel spreadsheet with 20,000 rows, 15 columns, $400 million in sales.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17 different sales types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	-80+ variations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Each needs to be coded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pic>
        <p:nvPicPr>
          <p:cNvPr id="75" name="Google Shape;75;g11d11baf366_0_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5775" y="1819275"/>
            <a:ext cx="49244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d11baf366_0_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82" name="Google Shape;82;g11d11baf366_0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11d11baf366_0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11d11baf366_0_60"/>
          <p:cNvSpPr txBox="1"/>
          <p:nvPr>
            <p:ph type="title"/>
          </p:nvPr>
        </p:nvSpPr>
        <p:spPr>
          <a:xfrm>
            <a:off x="6900493" y="609600"/>
            <a:ext cx="45381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How to Start?	</a:t>
            </a:r>
            <a:endParaRPr/>
          </a:p>
        </p:txBody>
      </p:sp>
      <p:sp>
        <p:nvSpPr>
          <p:cNvPr id="85" name="Google Shape;85;g11d11baf366_0_60"/>
          <p:cNvSpPr txBox="1"/>
          <p:nvPr>
            <p:ph idx="1" type="body"/>
          </p:nvPr>
        </p:nvSpPr>
        <p:spPr>
          <a:xfrm>
            <a:off x="6900493" y="1732449"/>
            <a:ext cx="4403700" cy="2087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Moments of…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pic>
        <p:nvPicPr>
          <p:cNvPr id="86" name="Google Shape;86;g11d11baf366_0_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5663" y="1533525"/>
            <a:ext cx="48768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d11baf366_0_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93" name="Google Shape;93;g11d11baf366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2" y="10"/>
            <a:ext cx="6095998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1d11baf366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1d11baf366_0_51"/>
          <p:cNvSpPr txBox="1"/>
          <p:nvPr>
            <p:ph type="title"/>
          </p:nvPr>
        </p:nvSpPr>
        <p:spPr>
          <a:xfrm>
            <a:off x="6900493" y="609600"/>
            <a:ext cx="4538100" cy="6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How to Start?	</a:t>
            </a:r>
            <a:endParaRPr/>
          </a:p>
        </p:txBody>
      </p:sp>
      <p:sp>
        <p:nvSpPr>
          <p:cNvPr id="96" name="Google Shape;96;g11d11baf366_0_51"/>
          <p:cNvSpPr txBox="1"/>
          <p:nvPr>
            <p:ph idx="1" type="body"/>
          </p:nvPr>
        </p:nvSpPr>
        <p:spPr>
          <a:xfrm>
            <a:off x="6900493" y="1732449"/>
            <a:ext cx="4403700" cy="49317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Test Driven Development: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-Develop Test Data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-Write Code to deliver Positive result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-Test Code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400"/>
              <a:t>-Refactor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400"/>
          </a:p>
        </p:txBody>
      </p:sp>
      <p:pic>
        <p:nvPicPr>
          <p:cNvPr id="97" name="Google Shape;97;g11d11baf366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6988" y="1690250"/>
            <a:ext cx="4884776" cy="34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d11baf366_0_42"/>
          <p:cNvSpPr/>
          <p:nvPr/>
        </p:nvSpPr>
        <p:spPr>
          <a:xfrm>
            <a:off x="0" y="75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04" name="Google Shape;104;g11d11baf366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75575"/>
            <a:ext cx="12192002" cy="4482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1d11baf366_0_42"/>
          <p:cNvSpPr txBox="1"/>
          <p:nvPr>
            <p:ph idx="1" type="body"/>
          </p:nvPr>
        </p:nvSpPr>
        <p:spPr>
          <a:xfrm>
            <a:off x="3894150" y="199775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Build the Test Data Set</a:t>
            </a:r>
            <a:endParaRPr/>
          </a:p>
        </p:txBody>
      </p:sp>
      <p:pic>
        <p:nvPicPr>
          <p:cNvPr id="106" name="Google Shape;106;g11d11baf366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5375" y="1087138"/>
            <a:ext cx="1000125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d11baf366_0_1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13" name="Google Shape;113;g11d11baf366_0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625" y="2289575"/>
            <a:ext cx="5934976" cy="456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1d11baf366_0_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1d11baf366_0_146"/>
          <p:cNvSpPr txBox="1"/>
          <p:nvPr>
            <p:ph idx="1" type="body"/>
          </p:nvPr>
        </p:nvSpPr>
        <p:spPr>
          <a:xfrm>
            <a:off x="7022650" y="2289575"/>
            <a:ext cx="4403700" cy="3561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Contains 5 variations: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u="sng"/>
              <a:t>Sale</a:t>
            </a:r>
            <a:r>
              <a:rPr lang="en-US"/>
              <a:t>                        	</a:t>
            </a:r>
            <a:r>
              <a:rPr lang="en-US" u="sng"/>
              <a:t>AUM</a:t>
            </a:r>
            <a:endParaRPr u="sng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a					b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					a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a					a/b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					a/b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a/b					/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116" name="Google Shape;116;g11d11baf366_0_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4425" y="902925"/>
            <a:ext cx="10001250" cy="9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1d11baf366_0_146"/>
          <p:cNvSpPr txBox="1"/>
          <p:nvPr>
            <p:ph idx="1" type="body"/>
          </p:nvPr>
        </p:nvSpPr>
        <p:spPr>
          <a:xfrm>
            <a:off x="3894150" y="221275"/>
            <a:ext cx="4403700" cy="446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/>
              <a:t>Build the Test Data 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2022-06-07T14:06:14Z</dcterms:created>
  <dc:creator>Christopher Contos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